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5.png" Type="http://schemas.openxmlformats.org/officeDocument/2006/relationships/image"/><Relationship Id="rId7" Target="../media/image40.jpeg" Type="http://schemas.openxmlformats.org/officeDocument/2006/relationships/image"/><Relationship Id="rId8" Target="../media/image4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2.png" Type="http://schemas.openxmlformats.org/officeDocument/2006/relationships/image"/><Relationship Id="rId5"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4.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5.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1.png" Type="http://schemas.openxmlformats.org/officeDocument/2006/relationships/image"/><Relationship Id="rId4"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jpeg" Type="http://schemas.openxmlformats.org/officeDocument/2006/relationships/image"/><Relationship Id="rId4" Target="../media/image2.png" Type="http://schemas.openxmlformats.org/officeDocument/2006/relationships/image"/><Relationship Id="rId5"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309835" y="3895200"/>
            <a:ext cx="12016326" cy="2647249"/>
          </a:xfrm>
          <a:prstGeom prst="rect">
            <a:avLst/>
          </a:prstGeom>
        </p:spPr>
        <p:txBody>
          <a:bodyPr anchor="t" rtlCol="false" tIns="0" lIns="0" bIns="0" rIns="0">
            <a:spAutoFit/>
          </a:bodyPr>
          <a:lstStyle/>
          <a:p>
            <a:pPr algn="ctr">
              <a:lnSpc>
                <a:spcPts val="9655"/>
              </a:lnSpc>
            </a:pPr>
            <a:r>
              <a:rPr lang="en-US" sz="13410">
                <a:solidFill>
                  <a:srgbClr val="6866E1"/>
                </a:solidFill>
                <a:latin typeface="Computer Says No"/>
              </a:rPr>
              <a:t> EDUCATIONAL CHATBOT FOR JUNIORS </a:t>
            </a:r>
          </a:p>
        </p:txBody>
      </p:sp>
      <p:sp>
        <p:nvSpPr>
          <p:cNvPr name="Freeform 9" id="9"/>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028700" y="700902"/>
            <a:ext cx="16601241" cy="8885195"/>
          </a:xfrm>
          <a:custGeom>
            <a:avLst/>
            <a:gdLst/>
            <a:ahLst/>
            <a:cxnLst/>
            <a:rect r="r" b="b" t="t" l="l"/>
            <a:pathLst>
              <a:path h="8885195" w="16601241">
                <a:moveTo>
                  <a:pt x="0" y="0"/>
                </a:moveTo>
                <a:lnTo>
                  <a:pt x="16601241" y="0"/>
                </a:lnTo>
                <a:lnTo>
                  <a:pt x="16601241" y="8885196"/>
                </a:lnTo>
                <a:lnTo>
                  <a:pt x="0" y="8885196"/>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alphaModFix amt="40000"/>
            </a:blip>
            <a:stretch>
              <a:fillRect l="0" t="0" r="0" b="0"/>
            </a:stretch>
          </a:blipFill>
        </p:spPr>
      </p:sp>
      <p:sp>
        <p:nvSpPr>
          <p:cNvPr name="TextBox 6" id="6"/>
          <p:cNvSpPr txBox="true"/>
          <p:nvPr/>
        </p:nvSpPr>
        <p:spPr>
          <a:xfrm rot="0">
            <a:off x="3107398" y="887855"/>
            <a:ext cx="11613435" cy="1260564"/>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CODE</a:t>
            </a: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11499497" y="1507935"/>
            <a:ext cx="5298101" cy="4124125"/>
          </a:xfrm>
          <a:custGeom>
            <a:avLst/>
            <a:gdLst/>
            <a:ahLst/>
            <a:cxnLst/>
            <a:rect r="r" b="b" t="t" l="l"/>
            <a:pathLst>
              <a:path h="4124125" w="5298101">
                <a:moveTo>
                  <a:pt x="0" y="0"/>
                </a:moveTo>
                <a:lnTo>
                  <a:pt x="5298100" y="0"/>
                </a:lnTo>
                <a:lnTo>
                  <a:pt x="5298100" y="4124125"/>
                </a:lnTo>
                <a:lnTo>
                  <a:pt x="0" y="4124125"/>
                </a:lnTo>
                <a:lnTo>
                  <a:pt x="0" y="0"/>
                </a:lnTo>
                <a:close/>
              </a:path>
            </a:pathLst>
          </a:custGeom>
          <a:blipFill>
            <a:blip r:embed="rId7"/>
            <a:stretch>
              <a:fillRect l="0" t="-5797" r="-64214" b="-12809"/>
            </a:stretch>
          </a:blipFill>
        </p:spPr>
      </p:sp>
      <p:sp>
        <p:nvSpPr>
          <p:cNvPr name="Freeform 9" id="9"/>
          <p:cNvSpPr/>
          <p:nvPr/>
        </p:nvSpPr>
        <p:spPr>
          <a:xfrm flipH="false" flipV="false" rot="0">
            <a:off x="7644504" y="5802148"/>
            <a:ext cx="9153093" cy="3456152"/>
          </a:xfrm>
          <a:custGeom>
            <a:avLst/>
            <a:gdLst/>
            <a:ahLst/>
            <a:cxnLst/>
            <a:rect r="r" b="b" t="t" l="l"/>
            <a:pathLst>
              <a:path h="3456152" w="9153093">
                <a:moveTo>
                  <a:pt x="0" y="0"/>
                </a:moveTo>
                <a:lnTo>
                  <a:pt x="9153093" y="0"/>
                </a:lnTo>
                <a:lnTo>
                  <a:pt x="9153093" y="3456152"/>
                </a:lnTo>
                <a:lnTo>
                  <a:pt x="0" y="3456152"/>
                </a:lnTo>
                <a:lnTo>
                  <a:pt x="0" y="0"/>
                </a:lnTo>
                <a:close/>
              </a:path>
            </a:pathLst>
          </a:custGeom>
          <a:blipFill>
            <a:blip r:embed="rId8"/>
            <a:stretch>
              <a:fillRect l="0" t="0" r="0" b="-48896"/>
            </a:stretch>
          </a:blipFill>
        </p:spPr>
      </p:sp>
      <p:sp>
        <p:nvSpPr>
          <p:cNvPr name="TextBox 10" id="10"/>
          <p:cNvSpPr txBox="true"/>
          <p:nvPr/>
        </p:nvSpPr>
        <p:spPr>
          <a:xfrm rot="0">
            <a:off x="1330356" y="1668498"/>
            <a:ext cx="3554085" cy="7917600"/>
          </a:xfrm>
          <a:prstGeom prst="rect">
            <a:avLst/>
          </a:prstGeom>
        </p:spPr>
        <p:txBody>
          <a:bodyPr anchor="t" rtlCol="false" tIns="0" lIns="0" bIns="0" rIns="0">
            <a:spAutoFit/>
          </a:bodyPr>
          <a:lstStyle/>
          <a:p>
            <a:pPr algn="just">
              <a:lnSpc>
                <a:spcPts val="840"/>
              </a:lnSpc>
            </a:pPr>
            <a:r>
              <a:rPr lang="en-US" sz="600">
                <a:solidFill>
                  <a:srgbClr val="FFFFFF"/>
                </a:solidFill>
                <a:latin typeface="Canva Sans"/>
              </a:rPr>
              <a:t>class Chatbox {</a:t>
            </a:r>
          </a:p>
          <a:p>
            <a:pPr algn="just">
              <a:lnSpc>
                <a:spcPts val="840"/>
              </a:lnSpc>
            </a:pPr>
            <a:r>
              <a:rPr lang="en-US" sz="600">
                <a:solidFill>
                  <a:srgbClr val="FFFFFF"/>
                </a:solidFill>
                <a:latin typeface="Canva Sans"/>
              </a:rPr>
              <a:t>    constructor() {</a:t>
            </a:r>
          </a:p>
          <a:p>
            <a:pPr algn="just">
              <a:lnSpc>
                <a:spcPts val="840"/>
              </a:lnSpc>
            </a:pPr>
            <a:r>
              <a:rPr lang="en-US" sz="600">
                <a:solidFill>
                  <a:srgbClr val="FFFFFF"/>
                </a:solidFill>
                <a:latin typeface="Canva Sans"/>
              </a:rPr>
              <a:t>        this.args = {</a:t>
            </a:r>
          </a:p>
          <a:p>
            <a:pPr algn="just">
              <a:lnSpc>
                <a:spcPts val="840"/>
              </a:lnSpc>
            </a:pPr>
            <a:r>
              <a:rPr lang="en-US" sz="600">
                <a:solidFill>
                  <a:srgbClr val="FFFFFF"/>
                </a:solidFill>
                <a:latin typeface="Canva Sans"/>
              </a:rPr>
              <a:t>            openButton: document.querySelector('.chatbox__button'),</a:t>
            </a:r>
          </a:p>
          <a:p>
            <a:pPr algn="just">
              <a:lnSpc>
                <a:spcPts val="840"/>
              </a:lnSpc>
            </a:pPr>
            <a:r>
              <a:rPr lang="en-US" sz="600">
                <a:solidFill>
                  <a:srgbClr val="FFFFFF"/>
                </a:solidFill>
                <a:latin typeface="Canva Sans"/>
              </a:rPr>
              <a:t>            chatBox: document.querySelector('.chatbox__support'),</a:t>
            </a:r>
          </a:p>
          <a:p>
            <a:pPr algn="just">
              <a:lnSpc>
                <a:spcPts val="840"/>
              </a:lnSpc>
            </a:pPr>
            <a:r>
              <a:rPr lang="en-US" sz="600">
                <a:solidFill>
                  <a:srgbClr val="FFFFFF"/>
                </a:solidFill>
                <a:latin typeface="Canva Sans"/>
              </a:rPr>
              <a:t>            sendButton: document.querySelector('.send__button')</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this.state = false;</a:t>
            </a:r>
          </a:p>
          <a:p>
            <a:pPr algn="just">
              <a:lnSpc>
                <a:spcPts val="840"/>
              </a:lnSpc>
            </a:pPr>
            <a:r>
              <a:rPr lang="en-US" sz="600">
                <a:solidFill>
                  <a:srgbClr val="FFFFFF"/>
                </a:solidFill>
                <a:latin typeface="Canva Sans"/>
              </a:rPr>
              <a:t>        this.messages =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display() {</a:t>
            </a:r>
          </a:p>
          <a:p>
            <a:pPr algn="just">
              <a:lnSpc>
                <a:spcPts val="840"/>
              </a:lnSpc>
            </a:pPr>
            <a:r>
              <a:rPr lang="en-US" sz="600">
                <a:solidFill>
                  <a:srgbClr val="FFFFFF"/>
                </a:solidFill>
                <a:latin typeface="Canva Sans"/>
              </a:rPr>
              <a:t>        const {openButton, chatBox, sendButton} = this.args;</a:t>
            </a:r>
          </a:p>
          <a:p>
            <a:pPr algn="just">
              <a:lnSpc>
                <a:spcPts val="840"/>
              </a:lnSpc>
            </a:pPr>
            <a:r>
              <a:rPr lang="en-US" sz="600">
                <a:solidFill>
                  <a:srgbClr val="FFFFFF"/>
                </a:solidFill>
                <a:latin typeface="Canva Sans"/>
              </a:rPr>
              <a:t>        openButton.addEventListener('click', () =&gt; this.toggleState(chatBox))</a:t>
            </a:r>
          </a:p>
          <a:p>
            <a:pPr algn="just">
              <a:lnSpc>
                <a:spcPts val="840"/>
              </a:lnSpc>
            </a:pPr>
            <a:r>
              <a:rPr lang="en-US" sz="600">
                <a:solidFill>
                  <a:srgbClr val="FFFFFF"/>
                </a:solidFill>
                <a:latin typeface="Canva Sans"/>
              </a:rPr>
              <a:t>        sendButton.addEventListener('click', () =&gt; this.onSendButton(chatBox))</a:t>
            </a:r>
          </a:p>
          <a:p>
            <a:pPr algn="just">
              <a:lnSpc>
                <a:spcPts val="840"/>
              </a:lnSpc>
            </a:pPr>
            <a:r>
              <a:rPr lang="en-US" sz="600">
                <a:solidFill>
                  <a:srgbClr val="FFFFFF"/>
                </a:solidFill>
                <a:latin typeface="Canva Sans"/>
              </a:rPr>
              <a:t>        const node = chatBox.querySelector('input');</a:t>
            </a:r>
          </a:p>
          <a:p>
            <a:pPr algn="just">
              <a:lnSpc>
                <a:spcPts val="840"/>
              </a:lnSpc>
            </a:pPr>
            <a:r>
              <a:rPr lang="en-US" sz="600">
                <a:solidFill>
                  <a:srgbClr val="FFFFFF"/>
                </a:solidFill>
                <a:latin typeface="Canva Sans"/>
              </a:rPr>
              <a:t>        node.addEventListener("keyup", ({key}) =&gt; {</a:t>
            </a:r>
          </a:p>
          <a:p>
            <a:pPr algn="just">
              <a:lnSpc>
                <a:spcPts val="840"/>
              </a:lnSpc>
            </a:pPr>
            <a:r>
              <a:rPr lang="en-US" sz="600">
                <a:solidFill>
                  <a:srgbClr val="FFFFFF"/>
                </a:solidFill>
                <a:latin typeface="Canva Sans"/>
              </a:rPr>
              <a:t>            if (key === "Enter") {</a:t>
            </a:r>
          </a:p>
          <a:p>
            <a:pPr algn="just">
              <a:lnSpc>
                <a:spcPts val="840"/>
              </a:lnSpc>
            </a:pPr>
            <a:r>
              <a:rPr lang="en-US" sz="600">
                <a:solidFill>
                  <a:srgbClr val="FFFFFF"/>
                </a:solidFill>
                <a:latin typeface="Canva Sans"/>
              </a:rPr>
              <a:t>                this.onSendButton(chatBox)</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toggleState(chatbox) {</a:t>
            </a:r>
          </a:p>
          <a:p>
            <a:pPr algn="just">
              <a:lnSpc>
                <a:spcPts val="840"/>
              </a:lnSpc>
            </a:pPr>
            <a:r>
              <a:rPr lang="en-US" sz="600">
                <a:solidFill>
                  <a:srgbClr val="FFFFFF"/>
                </a:solidFill>
                <a:latin typeface="Canva Sans"/>
              </a:rPr>
              <a:t>        this.state = !this.state;</a:t>
            </a:r>
          </a:p>
          <a:p>
            <a:pPr algn="just">
              <a:lnSpc>
                <a:spcPts val="840"/>
              </a:lnSpc>
            </a:pPr>
            <a:r>
              <a:rPr lang="en-US" sz="600">
                <a:solidFill>
                  <a:srgbClr val="FFFFFF"/>
                </a:solidFill>
                <a:latin typeface="Canva Sans"/>
              </a:rPr>
              <a:t>        if(this.state) {</a:t>
            </a:r>
          </a:p>
          <a:p>
            <a:pPr algn="just">
              <a:lnSpc>
                <a:spcPts val="840"/>
              </a:lnSpc>
            </a:pPr>
            <a:r>
              <a:rPr lang="en-US" sz="600">
                <a:solidFill>
                  <a:srgbClr val="FFFFFF"/>
                </a:solidFill>
                <a:latin typeface="Canva Sans"/>
              </a:rPr>
              <a:t>            chatbox.classList.add('chatbox--active')</a:t>
            </a:r>
          </a:p>
          <a:p>
            <a:pPr algn="just">
              <a:lnSpc>
                <a:spcPts val="840"/>
              </a:lnSpc>
            </a:pPr>
            <a:r>
              <a:rPr lang="en-US" sz="600">
                <a:solidFill>
                  <a:srgbClr val="FFFFFF"/>
                </a:solidFill>
                <a:latin typeface="Canva Sans"/>
              </a:rPr>
              <a:t>        } else {</a:t>
            </a:r>
          </a:p>
          <a:p>
            <a:pPr algn="just">
              <a:lnSpc>
                <a:spcPts val="840"/>
              </a:lnSpc>
            </a:pPr>
            <a:r>
              <a:rPr lang="en-US" sz="600">
                <a:solidFill>
                  <a:srgbClr val="FFFFFF"/>
                </a:solidFill>
                <a:latin typeface="Canva Sans"/>
              </a:rPr>
              <a:t>            chatbox.classList.remove('chatbox--active')</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onSendButton(chatbox) {</a:t>
            </a:r>
          </a:p>
          <a:p>
            <a:pPr algn="just">
              <a:lnSpc>
                <a:spcPts val="840"/>
              </a:lnSpc>
            </a:pPr>
            <a:r>
              <a:rPr lang="en-US" sz="600">
                <a:solidFill>
                  <a:srgbClr val="FFFFFF"/>
                </a:solidFill>
                <a:latin typeface="Canva Sans"/>
              </a:rPr>
              <a:t>        var textField = chatbox.querySelector('input');</a:t>
            </a:r>
          </a:p>
          <a:p>
            <a:pPr algn="just">
              <a:lnSpc>
                <a:spcPts val="840"/>
              </a:lnSpc>
            </a:pPr>
            <a:r>
              <a:rPr lang="en-US" sz="600">
                <a:solidFill>
                  <a:srgbClr val="FFFFFF"/>
                </a:solidFill>
                <a:latin typeface="Canva Sans"/>
              </a:rPr>
              <a:t>        let text1 = textField.value</a:t>
            </a:r>
          </a:p>
          <a:p>
            <a:pPr algn="just">
              <a:lnSpc>
                <a:spcPts val="840"/>
              </a:lnSpc>
            </a:pPr>
            <a:r>
              <a:rPr lang="en-US" sz="600">
                <a:solidFill>
                  <a:srgbClr val="FFFFFF"/>
                </a:solidFill>
                <a:latin typeface="Canva Sans"/>
              </a:rPr>
              <a:t>        if (text1 === "") {</a:t>
            </a:r>
          </a:p>
          <a:p>
            <a:pPr algn="just">
              <a:lnSpc>
                <a:spcPts val="840"/>
              </a:lnSpc>
            </a:pPr>
            <a:r>
              <a:rPr lang="en-US" sz="600">
                <a:solidFill>
                  <a:srgbClr val="FFFFFF"/>
                </a:solidFill>
                <a:latin typeface="Canva Sans"/>
              </a:rPr>
              <a:t>            return;</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let msg1 = { name: "User", message: text1 }</a:t>
            </a:r>
          </a:p>
          <a:p>
            <a:pPr algn="just">
              <a:lnSpc>
                <a:spcPts val="840"/>
              </a:lnSpc>
            </a:pPr>
            <a:r>
              <a:rPr lang="en-US" sz="600">
                <a:solidFill>
                  <a:srgbClr val="FFFFFF"/>
                </a:solidFill>
                <a:latin typeface="Canva Sans"/>
              </a:rPr>
              <a:t>        this.messages.push(msg1);</a:t>
            </a:r>
          </a:p>
          <a:p>
            <a:pPr algn="just">
              <a:lnSpc>
                <a:spcPts val="840"/>
              </a:lnSpc>
            </a:pPr>
            <a:r>
              <a:rPr lang="en-US" sz="600">
                <a:solidFill>
                  <a:srgbClr val="FFFFFF"/>
                </a:solidFill>
                <a:latin typeface="Canva Sans"/>
              </a:rPr>
              <a:t>        //http://127.0.0.1:5000/predict</a:t>
            </a:r>
          </a:p>
          <a:p>
            <a:pPr algn="just">
              <a:lnSpc>
                <a:spcPts val="840"/>
              </a:lnSpc>
            </a:pPr>
            <a:r>
              <a:rPr lang="en-US" sz="600">
                <a:solidFill>
                  <a:srgbClr val="FFFFFF"/>
                </a:solidFill>
                <a:latin typeface="Canva Sans"/>
              </a:rPr>
              <a:t>        fetch($SCRIPT_ROOT + '/predict', {</a:t>
            </a:r>
          </a:p>
          <a:p>
            <a:pPr algn="just">
              <a:lnSpc>
                <a:spcPts val="840"/>
              </a:lnSpc>
            </a:pPr>
            <a:r>
              <a:rPr lang="en-US" sz="600">
                <a:solidFill>
                  <a:srgbClr val="FFFFFF"/>
                </a:solidFill>
                <a:latin typeface="Canva Sans"/>
              </a:rPr>
              <a:t>            method: 'POST',</a:t>
            </a:r>
          </a:p>
          <a:p>
            <a:pPr algn="just">
              <a:lnSpc>
                <a:spcPts val="840"/>
              </a:lnSpc>
            </a:pPr>
            <a:r>
              <a:rPr lang="en-US" sz="600">
                <a:solidFill>
                  <a:srgbClr val="FFFFFF"/>
                </a:solidFill>
                <a:latin typeface="Canva Sans"/>
              </a:rPr>
              <a:t>            body: JSON.stringify({ message: text1 }),</a:t>
            </a:r>
          </a:p>
          <a:p>
            <a:pPr algn="just">
              <a:lnSpc>
                <a:spcPts val="840"/>
              </a:lnSpc>
            </a:pPr>
            <a:r>
              <a:rPr lang="en-US" sz="600">
                <a:solidFill>
                  <a:srgbClr val="FFFFFF"/>
                </a:solidFill>
                <a:latin typeface="Canva Sans"/>
              </a:rPr>
              <a:t>            mode: 'cors',</a:t>
            </a:r>
          </a:p>
          <a:p>
            <a:pPr algn="just">
              <a:lnSpc>
                <a:spcPts val="840"/>
              </a:lnSpc>
            </a:pPr>
            <a:r>
              <a:rPr lang="en-US" sz="600">
                <a:solidFill>
                  <a:srgbClr val="FFFFFF"/>
                </a:solidFill>
                <a:latin typeface="Canva Sans"/>
              </a:rPr>
              <a:t>            headers: {</a:t>
            </a:r>
          </a:p>
          <a:p>
            <a:pPr algn="just">
              <a:lnSpc>
                <a:spcPts val="840"/>
              </a:lnSpc>
            </a:pPr>
            <a:r>
              <a:rPr lang="en-US" sz="600">
                <a:solidFill>
                  <a:srgbClr val="FFFFFF"/>
                </a:solidFill>
                <a:latin typeface="Canva Sans"/>
              </a:rPr>
              <a:t>              'Content-Type': 'application/json'</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.then(r =&gt; r.json())</a:t>
            </a:r>
          </a:p>
          <a:p>
            <a:pPr algn="just">
              <a:lnSpc>
                <a:spcPts val="840"/>
              </a:lnSpc>
            </a:pPr>
            <a:r>
              <a:rPr lang="en-US" sz="600">
                <a:solidFill>
                  <a:srgbClr val="FFFFFF"/>
                </a:solidFill>
                <a:latin typeface="Canva Sans"/>
              </a:rPr>
              <a:t>          .then(r =&gt; {</a:t>
            </a:r>
          </a:p>
          <a:p>
            <a:pPr algn="just">
              <a:lnSpc>
                <a:spcPts val="840"/>
              </a:lnSpc>
            </a:pPr>
            <a:r>
              <a:rPr lang="en-US" sz="600">
                <a:solidFill>
                  <a:srgbClr val="FFFFFF"/>
                </a:solidFill>
                <a:latin typeface="Canva Sans"/>
              </a:rPr>
              <a:t>            let msg2 = { name: "Sam", message: r.answer };</a:t>
            </a:r>
          </a:p>
          <a:p>
            <a:pPr algn="just">
              <a:lnSpc>
                <a:spcPts val="840"/>
              </a:lnSpc>
            </a:pPr>
            <a:r>
              <a:rPr lang="en-US" sz="600">
                <a:solidFill>
                  <a:srgbClr val="FFFFFF"/>
                </a:solidFill>
                <a:latin typeface="Canva Sans"/>
              </a:rPr>
              <a:t>            this.messages.push(msg2);</a:t>
            </a:r>
          </a:p>
          <a:p>
            <a:pPr algn="just">
              <a:lnSpc>
                <a:spcPts val="840"/>
              </a:lnSpc>
            </a:pPr>
            <a:r>
              <a:rPr lang="en-US" sz="600">
                <a:solidFill>
                  <a:srgbClr val="FFFFFF"/>
                </a:solidFill>
                <a:latin typeface="Canva Sans"/>
              </a:rPr>
              <a:t>            this.updateChatText(chatbox)</a:t>
            </a:r>
          </a:p>
          <a:p>
            <a:pPr algn="just">
              <a:lnSpc>
                <a:spcPts val="840"/>
              </a:lnSpc>
            </a:pPr>
            <a:r>
              <a:rPr lang="en-US" sz="600">
                <a:solidFill>
                  <a:srgbClr val="FFFFFF"/>
                </a:solidFill>
                <a:latin typeface="Canva Sans"/>
              </a:rPr>
              <a:t>            textField.value = ''</a:t>
            </a:r>
          </a:p>
          <a:p>
            <a:pPr algn="just">
              <a:lnSpc>
                <a:spcPts val="840"/>
              </a:lnSpc>
            </a:pPr>
          </a:p>
          <a:p>
            <a:pPr algn="just">
              <a:lnSpc>
                <a:spcPts val="840"/>
              </a:lnSpc>
            </a:pPr>
            <a:r>
              <a:rPr lang="en-US" sz="600">
                <a:solidFill>
                  <a:srgbClr val="FFFFFF"/>
                </a:solidFill>
                <a:latin typeface="Canva Sans"/>
              </a:rPr>
              <a:t>        }).catch((error) =&gt; {</a:t>
            </a:r>
          </a:p>
          <a:p>
            <a:pPr algn="just">
              <a:lnSpc>
                <a:spcPts val="840"/>
              </a:lnSpc>
            </a:pPr>
            <a:r>
              <a:rPr lang="en-US" sz="600">
                <a:solidFill>
                  <a:srgbClr val="FFFFFF"/>
                </a:solidFill>
                <a:latin typeface="Canva Sans"/>
              </a:rPr>
              <a:t>            console.error('Error:', error);</a:t>
            </a:r>
          </a:p>
          <a:p>
            <a:pPr algn="just">
              <a:lnSpc>
                <a:spcPts val="840"/>
              </a:lnSpc>
            </a:pPr>
            <a:r>
              <a:rPr lang="en-US" sz="600">
                <a:solidFill>
                  <a:srgbClr val="FFFFFF"/>
                </a:solidFill>
                <a:latin typeface="Canva Sans"/>
              </a:rPr>
              <a:t>            this.updateChatText(chatbox)</a:t>
            </a:r>
          </a:p>
          <a:p>
            <a:pPr algn="just">
              <a:lnSpc>
                <a:spcPts val="840"/>
              </a:lnSpc>
            </a:pPr>
            <a:r>
              <a:rPr lang="en-US" sz="600">
                <a:solidFill>
                  <a:srgbClr val="FFFFFF"/>
                </a:solidFill>
                <a:latin typeface="Canva Sans"/>
              </a:rPr>
              <a:t>            textField.value =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updateChatText(chatbox) {</a:t>
            </a:r>
          </a:p>
          <a:p>
            <a:pPr algn="just">
              <a:lnSpc>
                <a:spcPts val="840"/>
              </a:lnSpc>
            </a:pPr>
            <a:r>
              <a:rPr lang="en-US" sz="600">
                <a:solidFill>
                  <a:srgbClr val="FFFFFF"/>
                </a:solidFill>
                <a:latin typeface="Canva Sans"/>
              </a:rPr>
              <a:t>        var html = '';</a:t>
            </a:r>
          </a:p>
          <a:p>
            <a:pPr algn="just">
              <a:lnSpc>
                <a:spcPts val="840"/>
              </a:lnSpc>
            </a:pPr>
            <a:r>
              <a:rPr lang="en-US" sz="600">
                <a:solidFill>
                  <a:srgbClr val="FFFFFF"/>
                </a:solidFill>
                <a:latin typeface="Canva Sans"/>
              </a:rPr>
              <a:t>        this.messages.slice().reverse().forEach(function(item, index) {</a:t>
            </a:r>
          </a:p>
          <a:p>
            <a:pPr algn="just">
              <a:lnSpc>
                <a:spcPts val="840"/>
              </a:lnSpc>
            </a:pPr>
            <a:r>
              <a:rPr lang="en-US" sz="600">
                <a:solidFill>
                  <a:srgbClr val="FFFFFF"/>
                </a:solidFill>
                <a:latin typeface="Canva Sans"/>
              </a:rPr>
              <a:t>            if (item.name === "Sam")</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html += '&lt;div class="messages_item messages_item--visitor"&gt;' + item.message + '&lt;/div&gt;'</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else</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html += '&lt;div class="messages_item messages_item--operator"&gt;' + item.message + '&lt;/div&gt;'</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          });</a:t>
            </a:r>
          </a:p>
          <a:p>
            <a:pPr algn="just">
              <a:lnSpc>
                <a:spcPts val="840"/>
              </a:lnSpc>
            </a:pPr>
          </a:p>
          <a:p>
            <a:pPr algn="just">
              <a:lnSpc>
                <a:spcPts val="840"/>
              </a:lnSpc>
            </a:pPr>
            <a:r>
              <a:rPr lang="en-US" sz="600">
                <a:solidFill>
                  <a:srgbClr val="FFFFFF"/>
                </a:solidFill>
                <a:latin typeface="Canva Sans"/>
              </a:rPr>
              <a:t>        const chatmessage = chatbox.querySelector('.chatbox__messages');</a:t>
            </a:r>
          </a:p>
          <a:p>
            <a:pPr algn="just">
              <a:lnSpc>
                <a:spcPts val="840"/>
              </a:lnSpc>
            </a:pPr>
            <a:r>
              <a:rPr lang="en-US" sz="600">
                <a:solidFill>
                  <a:srgbClr val="FFFFFF"/>
                </a:solidFill>
                <a:latin typeface="Canva Sans"/>
              </a:rPr>
              <a:t>        chatmessage.innerHTML = html;</a:t>
            </a:r>
          </a:p>
          <a:p>
            <a:pPr algn="just">
              <a:lnSpc>
                <a:spcPts val="840"/>
              </a:lnSpc>
            </a:pPr>
            <a:r>
              <a:rPr lang="en-US" sz="600">
                <a:solidFill>
                  <a:srgbClr val="FFFFFF"/>
                </a:solidFill>
                <a:latin typeface="Canva Sans"/>
              </a:rPr>
              <a:t>    }</a:t>
            </a:r>
          </a:p>
          <a:p>
            <a:pPr algn="just">
              <a:lnSpc>
                <a:spcPts val="840"/>
              </a:lnSpc>
            </a:pPr>
            <a:r>
              <a:rPr lang="en-US" sz="600">
                <a:solidFill>
                  <a:srgbClr val="FFFFFF"/>
                </a:solidFill>
                <a:latin typeface="Canva Sans"/>
              </a:rPr>
              <a:t>}</a:t>
            </a:r>
          </a:p>
          <a:p>
            <a:pPr algn="just">
              <a:lnSpc>
                <a:spcPts val="840"/>
              </a:lnSpc>
            </a:pPr>
            <a:r>
              <a:rPr lang="en-US" sz="600">
                <a:solidFill>
                  <a:srgbClr val="FFFFFF"/>
                </a:solidFill>
                <a:latin typeface="Canva Sans"/>
              </a:rPr>
              <a:t>const chatbox = new Chatbox();</a:t>
            </a:r>
          </a:p>
          <a:p>
            <a:pPr algn="just">
              <a:lnSpc>
                <a:spcPts val="840"/>
              </a:lnSpc>
            </a:pPr>
            <a:r>
              <a:rPr lang="en-US" sz="600">
                <a:solidFill>
                  <a:srgbClr val="FFFFFF"/>
                </a:solidFill>
                <a:latin typeface="Canva Sans"/>
              </a:rPr>
              <a:t>chatbox.display();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8222735" y="2386246"/>
            <a:ext cx="8652476" cy="1032054"/>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CONCLUSION</a:t>
            </a:r>
          </a:p>
        </p:txBody>
      </p:sp>
      <p:sp>
        <p:nvSpPr>
          <p:cNvPr name="TextBox 5" id="5"/>
          <p:cNvSpPr txBox="true"/>
          <p:nvPr/>
        </p:nvSpPr>
        <p:spPr>
          <a:xfrm rot="0">
            <a:off x="8437211" y="3490219"/>
            <a:ext cx="8223524" cy="4259017"/>
          </a:xfrm>
          <a:prstGeom prst="rect">
            <a:avLst/>
          </a:prstGeom>
        </p:spPr>
        <p:txBody>
          <a:bodyPr anchor="t" rtlCol="false" tIns="0" lIns="0" bIns="0" rIns="0">
            <a:spAutoFit/>
          </a:bodyPr>
          <a:lstStyle/>
          <a:p>
            <a:pPr>
              <a:lnSpc>
                <a:spcPts val="4863"/>
              </a:lnSpc>
            </a:pPr>
            <a:r>
              <a:rPr lang="en-US" sz="3001">
                <a:solidFill>
                  <a:srgbClr val="FFFFFF"/>
                </a:solidFill>
                <a:latin typeface="Poppins Light"/>
              </a:rPr>
              <a:t>The educational chatbot empowers junior students to navigate challenges.</a:t>
            </a:r>
          </a:p>
          <a:p>
            <a:pPr>
              <a:lnSpc>
                <a:spcPts val="4863"/>
              </a:lnSpc>
            </a:pPr>
            <a:r>
              <a:rPr lang="en-US" sz="3001">
                <a:solidFill>
                  <a:srgbClr val="FFFFFF"/>
                </a:solidFill>
                <a:latin typeface="Poppins Light"/>
              </a:rPr>
              <a:t>Provides guidance on academic and non-academic matters.</a:t>
            </a:r>
          </a:p>
          <a:p>
            <a:pPr>
              <a:lnSpc>
                <a:spcPts val="4863"/>
              </a:lnSpc>
            </a:pPr>
            <a:r>
              <a:rPr lang="en-US" sz="3001">
                <a:solidFill>
                  <a:srgbClr val="FFFFFF"/>
                </a:solidFill>
                <a:latin typeface="Poppins Light"/>
              </a:rPr>
              <a:t>Contributes to their holistic growth and development.</a:t>
            </a:r>
          </a:p>
          <a:p>
            <a:pPr>
              <a:lnSpc>
                <a:spcPts val="4863"/>
              </a:lnSpc>
            </a:pPr>
          </a:p>
        </p:txBody>
      </p:sp>
      <p:sp>
        <p:nvSpPr>
          <p:cNvPr name="Freeform 6" id="6"/>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7" id="7"/>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10" id="10"/>
          <p:cNvSpPr/>
          <p:nvPr/>
        </p:nvSpPr>
        <p:spPr>
          <a:xfrm flipH="false" flipV="false" rot="0">
            <a:off x="10876071" y="-34034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42065"/>
            <a:ext cx="6125528" cy="4350678"/>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Introduction</a:t>
            </a:r>
          </a:p>
          <a:p>
            <a:pPr marL="660796" indent="-330398" lvl="1">
              <a:lnSpc>
                <a:spcPts val="4284"/>
              </a:lnSpc>
              <a:buFont typeface="Arial"/>
              <a:buChar char="•"/>
            </a:pPr>
            <a:r>
              <a:rPr lang="en-US" sz="3060">
                <a:solidFill>
                  <a:srgbClr val="FFFFFF"/>
                </a:solidFill>
                <a:latin typeface="Poppins Light"/>
              </a:rPr>
              <a:t>Project Features</a:t>
            </a:r>
          </a:p>
          <a:p>
            <a:pPr marL="660796" indent="-330398" lvl="1">
              <a:lnSpc>
                <a:spcPts val="4284"/>
              </a:lnSpc>
              <a:buFont typeface="Arial"/>
              <a:buChar char="•"/>
            </a:pPr>
            <a:r>
              <a:rPr lang="en-US" sz="3060">
                <a:solidFill>
                  <a:srgbClr val="FFFFFF"/>
                </a:solidFill>
                <a:latin typeface="Poppins Light"/>
              </a:rPr>
              <a:t> Future Scope</a:t>
            </a:r>
          </a:p>
          <a:p>
            <a:pPr marL="660796" indent="-330398" lvl="1">
              <a:lnSpc>
                <a:spcPts val="4284"/>
              </a:lnSpc>
              <a:buFont typeface="Arial"/>
              <a:buChar char="•"/>
            </a:pPr>
            <a:r>
              <a:rPr lang="en-US" sz="3060">
                <a:solidFill>
                  <a:srgbClr val="FFFFFF"/>
                </a:solidFill>
                <a:latin typeface="Poppins Light"/>
              </a:rPr>
              <a:t> Working</a:t>
            </a:r>
          </a:p>
          <a:p>
            <a:pPr marL="660796" indent="-330398" lvl="1">
              <a:lnSpc>
                <a:spcPts val="4284"/>
              </a:lnSpc>
              <a:buFont typeface="Arial"/>
              <a:buChar char="•"/>
            </a:pPr>
            <a:r>
              <a:rPr lang="en-US" sz="3060">
                <a:solidFill>
                  <a:srgbClr val="FFFFFF"/>
                </a:solidFill>
                <a:latin typeface="Poppins Light"/>
              </a:rPr>
              <a:t>Phases</a:t>
            </a:r>
          </a:p>
          <a:p>
            <a:pPr marL="660796" indent="-330398" lvl="1">
              <a:lnSpc>
                <a:spcPts val="4284"/>
              </a:lnSpc>
              <a:buFont typeface="Arial"/>
              <a:buChar char="•"/>
            </a:pPr>
            <a:r>
              <a:rPr lang="en-US" sz="3060">
                <a:solidFill>
                  <a:srgbClr val="FFFFFF"/>
                </a:solidFill>
                <a:latin typeface="Poppins Light"/>
              </a:rPr>
              <a:t>Prototype</a:t>
            </a:r>
          </a:p>
          <a:p>
            <a:pPr marL="660796" indent="-330398" lvl="1">
              <a:lnSpc>
                <a:spcPts val="4284"/>
              </a:lnSpc>
              <a:buFont typeface="Arial"/>
              <a:buChar char="•"/>
            </a:pPr>
            <a:r>
              <a:rPr lang="en-US" sz="3060">
                <a:solidFill>
                  <a:srgbClr val="FFFFFF"/>
                </a:solidFill>
                <a:latin typeface="Poppins Light"/>
              </a:rPr>
              <a:t>Code</a:t>
            </a:r>
          </a:p>
          <a:p>
            <a:pPr marL="660796" indent="-330398" lvl="1">
              <a:lnSpc>
                <a:spcPts val="4284"/>
              </a:lnSpc>
              <a:buFont typeface="Arial"/>
              <a:buChar char="•"/>
            </a:pPr>
            <a:r>
              <a:rPr lang="en-US" sz="3060">
                <a:solidFill>
                  <a:srgbClr val="FFFFFF"/>
                </a:solidFill>
                <a:latin typeface="Poppins Light"/>
              </a:rPr>
              <a:t> Conclusion</a:t>
            </a:r>
          </a:p>
        </p:txBody>
      </p:sp>
      <p:sp>
        <p:nvSpPr>
          <p:cNvPr name="TextBox 10" id="10"/>
          <p:cNvSpPr txBox="true"/>
          <p:nvPr/>
        </p:nvSpPr>
        <p:spPr>
          <a:xfrm rot="0">
            <a:off x="9815392" y="4351590"/>
            <a:ext cx="738209" cy="4350678"/>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a:p>
            <a:pPr algn="r">
              <a:lnSpc>
                <a:spcPts val="4284"/>
              </a:lnSpc>
            </a:pPr>
            <a:r>
              <a:rPr lang="en-US" sz="3060">
                <a:solidFill>
                  <a:srgbClr val="FFFFFF"/>
                </a:solidFill>
                <a:latin typeface="Poppins"/>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20" y="3705710"/>
            <a:ext cx="6920791" cy="2185203"/>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The educational chatbot is intended to help junior students handle academic and non-academic obstacles. The chatbot will offer students support and direction, assisting them in their academic endeavors and beyond.</a:t>
            </a:r>
          </a:p>
          <a:p>
            <a:pPr>
              <a:lnSpc>
                <a:spcPts val="2923"/>
              </a:lnSpc>
            </a:pP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4832640" cy="987765"/>
          </a:xfrm>
          <a:prstGeom prst="rect">
            <a:avLst/>
          </a:prstGeom>
        </p:spPr>
        <p:txBody>
          <a:bodyPr anchor="t" rtlCol="false" tIns="0" lIns="0" bIns="0" rIns="0">
            <a:spAutoFit/>
          </a:bodyPr>
          <a:lstStyle/>
          <a:p>
            <a:pPr>
              <a:lnSpc>
                <a:spcPts val="3826"/>
              </a:lnSpc>
            </a:pPr>
            <a:r>
              <a:rPr lang="en-US" sz="2733">
                <a:solidFill>
                  <a:srgbClr val="FFFFFF"/>
                </a:solidFill>
                <a:latin typeface="Poppins Medium"/>
              </a:rPr>
              <a:t>School System Integration</a:t>
            </a:r>
          </a:p>
          <a:p>
            <a:pPr>
              <a:lnSpc>
                <a:spcPts val="3826"/>
              </a:lnSpc>
            </a:pPr>
          </a:p>
        </p:txBody>
      </p:sp>
      <p:sp>
        <p:nvSpPr>
          <p:cNvPr name="TextBox 7" id="7"/>
          <p:cNvSpPr txBox="true"/>
          <p:nvPr/>
        </p:nvSpPr>
        <p:spPr>
          <a:xfrm rot="0">
            <a:off x="1578772" y="7185120"/>
            <a:ext cx="11005158" cy="1099419"/>
          </a:xfrm>
          <a:prstGeom prst="rect">
            <a:avLst/>
          </a:prstGeom>
        </p:spPr>
        <p:txBody>
          <a:bodyPr anchor="t" rtlCol="false" tIns="0" lIns="0" bIns="0" rIns="0">
            <a:spAutoFit/>
          </a:bodyPr>
          <a:lstStyle/>
          <a:p>
            <a:pPr>
              <a:lnSpc>
                <a:spcPts val="2923"/>
              </a:lnSpc>
            </a:pPr>
            <a:r>
              <a:rPr lang="en-US" sz="2088">
                <a:solidFill>
                  <a:srgbClr val="FFFFFF"/>
                </a:solidFill>
                <a:latin typeface="Poppins Light"/>
              </a:rPr>
              <a:t>The chatbot will be integrated into the school system to provide students with easy access to academic and non-academic resources.</a:t>
            </a:r>
          </a:p>
          <a:p>
            <a:pPr>
              <a:lnSpc>
                <a:spcPts val="292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51"/>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PROJECT FEATURES</a:t>
            </a:r>
          </a:p>
        </p:txBody>
      </p:sp>
      <p:sp>
        <p:nvSpPr>
          <p:cNvPr name="TextBox 13" id="13"/>
          <p:cNvSpPr txBox="true"/>
          <p:nvPr/>
        </p:nvSpPr>
        <p:spPr>
          <a:xfrm rot="0">
            <a:off x="2933300" y="5756962"/>
            <a:ext cx="3289996" cy="672734"/>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FEATURE 01</a:t>
            </a:r>
          </a:p>
        </p:txBody>
      </p:sp>
      <p:sp>
        <p:nvSpPr>
          <p:cNvPr name="TextBox 14" id="14"/>
          <p:cNvSpPr txBox="true"/>
          <p:nvPr/>
        </p:nvSpPr>
        <p:spPr>
          <a:xfrm rot="0">
            <a:off x="7963910" y="6334446"/>
            <a:ext cx="3037045" cy="3432813"/>
          </a:xfrm>
          <a:prstGeom prst="rect">
            <a:avLst/>
          </a:prstGeom>
        </p:spPr>
        <p:txBody>
          <a:bodyPr anchor="t" rtlCol="false" tIns="0" lIns="0" bIns="0" rIns="0">
            <a:spAutoFit/>
          </a:bodyPr>
          <a:lstStyle/>
          <a:p>
            <a:pPr algn="ctr">
              <a:lnSpc>
                <a:spcPts val="2763"/>
              </a:lnSpc>
            </a:pPr>
            <a:r>
              <a:rPr lang="en-US" sz="1705">
                <a:solidFill>
                  <a:srgbClr val="FFFFFF"/>
                </a:solidFill>
                <a:latin typeface="Poppins Light"/>
              </a:rPr>
              <a:t>The educational chatbot is intended to help junior students solve question obstacles. The chatbot will offer students support and direction, assisting them in their academic endeavors and beyond.</a:t>
            </a:r>
          </a:p>
          <a:p>
            <a:pPr algn="ctr">
              <a:lnSpc>
                <a:spcPts val="2763"/>
              </a:lnSpc>
            </a:pPr>
          </a:p>
          <a:p>
            <a:pPr algn="ctr">
              <a:lnSpc>
                <a:spcPts val="2763"/>
              </a:lnSpc>
            </a:pPr>
          </a:p>
        </p:txBody>
      </p:sp>
      <p:sp>
        <p:nvSpPr>
          <p:cNvPr name="TextBox 15" id="15"/>
          <p:cNvSpPr txBox="true"/>
          <p:nvPr/>
        </p:nvSpPr>
        <p:spPr>
          <a:xfrm rot="0">
            <a:off x="7837434" y="5756962"/>
            <a:ext cx="3289996" cy="672734"/>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FEATURE 02</a:t>
            </a:r>
          </a:p>
        </p:txBody>
      </p:sp>
      <p:sp>
        <p:nvSpPr>
          <p:cNvPr name="TextBox 16" id="16"/>
          <p:cNvSpPr txBox="true"/>
          <p:nvPr/>
        </p:nvSpPr>
        <p:spPr>
          <a:xfrm rot="0">
            <a:off x="12574252" y="5756962"/>
            <a:ext cx="3289996" cy="672734"/>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FEATURE 03</a:t>
            </a:r>
          </a:p>
        </p:txBody>
      </p:sp>
      <p:sp>
        <p:nvSpPr>
          <p:cNvPr name="TextBox 17" id="17"/>
          <p:cNvSpPr txBox="true"/>
          <p:nvPr/>
        </p:nvSpPr>
        <p:spPr>
          <a:xfrm rot="0">
            <a:off x="12700727" y="6334446"/>
            <a:ext cx="3037045" cy="3775453"/>
          </a:xfrm>
          <a:prstGeom prst="rect">
            <a:avLst/>
          </a:prstGeom>
        </p:spPr>
        <p:txBody>
          <a:bodyPr anchor="t" rtlCol="false" tIns="0" lIns="0" bIns="0" rIns="0">
            <a:spAutoFit/>
          </a:bodyPr>
          <a:lstStyle/>
          <a:p>
            <a:pPr algn="ctr">
              <a:lnSpc>
                <a:spcPts val="2770"/>
              </a:lnSpc>
            </a:pPr>
            <a:r>
              <a:rPr lang="en-US" sz="1710">
                <a:solidFill>
                  <a:srgbClr val="FFFFFF"/>
                </a:solidFill>
                <a:latin typeface="Poppins Light"/>
              </a:rPr>
              <a:t>Non-academic support and resources, such as mental health and wellness resources, financial aid information, and career guidance. The chatbot also  sugggests students to take breaks, practice mindfulness, and seek help when needed.</a:t>
            </a:r>
          </a:p>
          <a:p>
            <a:pPr algn="ctr">
              <a:lnSpc>
                <a:spcPts val="2770"/>
              </a:lnSpc>
            </a:pPr>
          </a:p>
        </p:txBody>
      </p:sp>
      <p:sp>
        <p:nvSpPr>
          <p:cNvPr name="TextBox 18" id="18"/>
          <p:cNvSpPr txBox="true"/>
          <p:nvPr/>
        </p:nvSpPr>
        <p:spPr>
          <a:xfrm rot="0">
            <a:off x="3224799" y="6334446"/>
            <a:ext cx="3037045" cy="3117434"/>
          </a:xfrm>
          <a:prstGeom prst="rect">
            <a:avLst/>
          </a:prstGeom>
        </p:spPr>
        <p:txBody>
          <a:bodyPr anchor="t" rtlCol="false" tIns="0" lIns="0" bIns="0" rIns="0">
            <a:spAutoFit/>
          </a:bodyPr>
          <a:lstStyle/>
          <a:p>
            <a:pPr algn="ctr">
              <a:lnSpc>
                <a:spcPts val="3087"/>
              </a:lnSpc>
            </a:pPr>
            <a:r>
              <a:rPr lang="en-US" sz="1905">
                <a:solidFill>
                  <a:srgbClr val="FFFFFF"/>
                </a:solidFill>
                <a:latin typeface="Poppins Light"/>
              </a:rPr>
              <a:t>24/7 availability and accessibility. The chatbot will be available for students 24/7. Whenever the user  have doubt they can clear immediately.</a:t>
            </a:r>
          </a:p>
          <a:p>
            <a:pPr algn="ctr">
              <a:lnSpc>
                <a:spcPts val="308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914351" y="2766591"/>
            <a:ext cx="7382884" cy="4649287"/>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rPr>
              <a:t>FUTURE SCOPE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27146"/>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7999328" y="847450"/>
            <a:ext cx="5646292" cy="1230518"/>
          </a:xfrm>
          <a:prstGeom prst="rect">
            <a:avLst/>
          </a:prstGeom>
        </p:spPr>
        <p:txBody>
          <a:bodyPr anchor="t" rtlCol="false" tIns="0" lIns="0" bIns="0" rIns="0">
            <a:spAutoFit/>
          </a:bodyPr>
          <a:lstStyle/>
          <a:p>
            <a:pPr>
              <a:lnSpc>
                <a:spcPts val="4458"/>
              </a:lnSpc>
            </a:pPr>
            <a:r>
              <a:rPr lang="en-US" sz="6192">
                <a:solidFill>
                  <a:srgbClr val="6866E1"/>
                </a:solidFill>
                <a:latin typeface="Computer Says No"/>
              </a:rPr>
              <a:t>MULTILINGUAL SUPPORT</a:t>
            </a:r>
          </a:p>
          <a:p>
            <a:pPr marL="0" indent="0" lvl="0">
              <a:lnSpc>
                <a:spcPts val="4458"/>
              </a:lnSpc>
              <a:spcBef>
                <a:spcPct val="0"/>
              </a:spcBef>
            </a:pPr>
          </a:p>
        </p:txBody>
      </p:sp>
      <p:sp>
        <p:nvSpPr>
          <p:cNvPr name="TextBox 10" id="10"/>
          <p:cNvSpPr txBox="true"/>
          <p:nvPr/>
        </p:nvSpPr>
        <p:spPr>
          <a:xfrm rot="0">
            <a:off x="7999328" y="1441940"/>
            <a:ext cx="5359782" cy="605296"/>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Add support for multiple languages to make the chatbot accessible to a more diverse audience.</a:t>
            </a:r>
          </a:p>
        </p:txBody>
      </p:sp>
      <p:sp>
        <p:nvSpPr>
          <p:cNvPr name="TextBox 11" id="11"/>
          <p:cNvSpPr txBox="true"/>
          <p:nvPr/>
        </p:nvSpPr>
        <p:spPr>
          <a:xfrm rot="0">
            <a:off x="8970991" y="2770225"/>
            <a:ext cx="5706507" cy="670672"/>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FEEDBACK AND ASSESSMENT</a:t>
            </a:r>
          </a:p>
        </p:txBody>
      </p:sp>
      <p:sp>
        <p:nvSpPr>
          <p:cNvPr name="TextBox 12" id="12"/>
          <p:cNvSpPr txBox="true"/>
          <p:nvPr/>
        </p:nvSpPr>
        <p:spPr>
          <a:xfrm rot="0">
            <a:off x="8970991" y="3364716"/>
            <a:ext cx="5359782" cy="910007"/>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Incorporate mechanisms for providing feedback and assessing user progress. This could include quizzes, assignments, and performance analytics.</a:t>
            </a:r>
          </a:p>
        </p:txBody>
      </p:sp>
      <p:sp>
        <p:nvSpPr>
          <p:cNvPr name="TextBox 13" id="13"/>
          <p:cNvSpPr txBox="true"/>
          <p:nvPr/>
        </p:nvSpPr>
        <p:spPr>
          <a:xfrm rot="0">
            <a:off x="8970991" y="4771647"/>
            <a:ext cx="4686904" cy="1230518"/>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VOICE AND SPEECH RECOGNITION</a:t>
            </a:r>
          </a:p>
        </p:txBody>
      </p:sp>
      <p:sp>
        <p:nvSpPr>
          <p:cNvPr name="TextBox 14" id="14"/>
          <p:cNvSpPr txBox="true"/>
          <p:nvPr/>
        </p:nvSpPr>
        <p:spPr>
          <a:xfrm rot="0">
            <a:off x="8958716" y="5868845"/>
            <a:ext cx="5718781" cy="1214719"/>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Implement voice recognition and text-to-speech features to make the chatbot accessible to users with different needs and preferences.m.</a:t>
            </a:r>
          </a:p>
          <a:p>
            <a:pPr>
              <a:lnSpc>
                <a:spcPts val="2439"/>
              </a:lnSpc>
            </a:pPr>
          </a:p>
        </p:txBody>
      </p:sp>
      <p:sp>
        <p:nvSpPr>
          <p:cNvPr name="TextBox 15" id="15"/>
          <p:cNvSpPr txBox="true"/>
          <p:nvPr/>
        </p:nvSpPr>
        <p:spPr>
          <a:xfrm rot="0">
            <a:off x="7301901" y="7344116"/>
            <a:ext cx="6343719" cy="670672"/>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RESEARCH AND COLLABRATION</a:t>
            </a:r>
          </a:p>
        </p:txBody>
      </p:sp>
      <p:sp>
        <p:nvSpPr>
          <p:cNvPr name="TextBox 16" id="16"/>
          <p:cNvSpPr txBox="true"/>
          <p:nvPr/>
        </p:nvSpPr>
        <p:spPr>
          <a:xfrm rot="0">
            <a:off x="7301901" y="7938607"/>
            <a:ext cx="5359782" cy="910007"/>
          </a:xfrm>
          <a:prstGeom prst="rect">
            <a:avLst/>
          </a:prstGeom>
        </p:spPr>
        <p:txBody>
          <a:bodyPr anchor="t" rtlCol="false" tIns="0" lIns="0" bIns="0" rIns="0">
            <a:spAutoFit/>
          </a:bodyPr>
          <a:lstStyle/>
          <a:p>
            <a:pPr>
              <a:lnSpc>
                <a:spcPts val="2439"/>
              </a:lnSpc>
            </a:pPr>
            <a:r>
              <a:rPr lang="en-US" sz="1505">
                <a:solidFill>
                  <a:srgbClr val="FFFFFF"/>
                </a:solidFill>
                <a:latin typeface="Poppins Light"/>
              </a:rPr>
              <a:t>Collaborate with educational institutions for research on the effectiveness of your chatbot in enhancing learning outcomes.</a:t>
            </a:r>
          </a:p>
        </p:txBody>
      </p:sp>
      <p:sp>
        <p:nvSpPr>
          <p:cNvPr name="Freeform 17" id="17"/>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9" id="19"/>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0" id="20"/>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03248">
            <a:off x="13318110" y="5247168"/>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alphaModFix amt="65000"/>
            </a:blip>
            <a:stretch>
              <a:fillRect l="0" t="0" r="0" b="0"/>
            </a:stretch>
          </a:blipFill>
        </p:spPr>
      </p:sp>
      <p:sp>
        <p:nvSpPr>
          <p:cNvPr name="Freeform 3" id="3"/>
          <p:cNvSpPr/>
          <p:nvPr/>
        </p:nvSpPr>
        <p:spPr>
          <a:xfrm flipH="false" flipV="false" rot="0">
            <a:off x="-2664401" y="-1295406"/>
            <a:ext cx="6613789" cy="5640759"/>
          </a:xfrm>
          <a:custGeom>
            <a:avLst/>
            <a:gdLst/>
            <a:ahLst/>
            <a:cxnLst/>
            <a:rect r="r" b="b" t="t" l="l"/>
            <a:pathLst>
              <a:path h="5640759" w="6613789">
                <a:moveTo>
                  <a:pt x="0" y="0"/>
                </a:moveTo>
                <a:lnTo>
                  <a:pt x="6613789" y="0"/>
                </a:lnTo>
                <a:lnTo>
                  <a:pt x="6613789" y="5640758"/>
                </a:lnTo>
                <a:lnTo>
                  <a:pt x="0" y="5640758"/>
                </a:lnTo>
                <a:lnTo>
                  <a:pt x="0" y="0"/>
                </a:lnTo>
                <a:close/>
              </a:path>
            </a:pathLst>
          </a:custGeom>
          <a:blipFill>
            <a:blip r:embed="rId3"/>
            <a:stretch>
              <a:fillRect l="0" t="0" r="0" b="0"/>
            </a:stretch>
          </a:blipFill>
        </p:spPr>
      </p:sp>
      <p:sp>
        <p:nvSpPr>
          <p:cNvPr name="TextBox 4" id="4"/>
          <p:cNvSpPr txBox="true"/>
          <p:nvPr/>
        </p:nvSpPr>
        <p:spPr>
          <a:xfrm rot="0">
            <a:off x="7339302" y="1162069"/>
            <a:ext cx="3609395" cy="1230632"/>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WORKING </a:t>
            </a:r>
          </a:p>
        </p:txBody>
      </p:sp>
      <p:sp>
        <p:nvSpPr>
          <p:cNvPr name="TextBox 5" id="5"/>
          <p:cNvSpPr txBox="true"/>
          <p:nvPr/>
        </p:nvSpPr>
        <p:spPr>
          <a:xfrm rot="0">
            <a:off x="2350667" y="2634094"/>
            <a:ext cx="13995009" cy="5953590"/>
          </a:xfrm>
          <a:prstGeom prst="rect">
            <a:avLst/>
          </a:prstGeom>
        </p:spPr>
        <p:txBody>
          <a:bodyPr anchor="t" rtlCol="false" tIns="0" lIns="0" bIns="0" rIns="0">
            <a:spAutoFit/>
          </a:bodyPr>
          <a:lstStyle/>
          <a:p>
            <a:pPr marL="572494" indent="-286247" lvl="1">
              <a:lnSpc>
                <a:spcPts val="4295"/>
              </a:lnSpc>
              <a:buFont typeface="Arial"/>
              <a:buChar char="•"/>
            </a:pPr>
            <a:r>
              <a:rPr lang="en-US" sz="2651">
                <a:solidFill>
                  <a:srgbClr val="FFFFFF"/>
                </a:solidFill>
                <a:latin typeface="Poppins Light"/>
              </a:rPr>
              <a:t>User Interface: The chatbot provides a user interface,  on a website or mobile app, where users can interact. This interface includes a chat window, input field, and buttons for user engagement.</a:t>
            </a:r>
          </a:p>
          <a:p>
            <a:pPr marL="572494" indent="-286247" lvl="1">
              <a:lnSpc>
                <a:spcPts val="4295"/>
              </a:lnSpc>
              <a:buFont typeface="Arial"/>
              <a:buChar char="•"/>
            </a:pPr>
            <a:r>
              <a:rPr lang="en-US" sz="2651">
                <a:solidFill>
                  <a:srgbClr val="FFFFFF"/>
                </a:solidFill>
                <a:latin typeface="Poppins Light"/>
              </a:rPr>
              <a:t> Text Analysis: When a user enters a message, the chatbot uses various techniques to analyze the text. This includes tasks such as  part-of-speech tagging, and entity recognition to understand the user's intent and extract relevant information.</a:t>
            </a:r>
          </a:p>
          <a:p>
            <a:pPr marL="572494" indent="-286247" lvl="1">
              <a:lnSpc>
                <a:spcPts val="4295"/>
              </a:lnSpc>
              <a:buFont typeface="Arial"/>
              <a:buChar char="•"/>
            </a:pPr>
            <a:r>
              <a:rPr lang="en-US" sz="2651">
                <a:solidFill>
                  <a:srgbClr val="FFFFFF"/>
                </a:solidFill>
                <a:latin typeface="Poppins Light"/>
              </a:rPr>
              <a:t>Retrieval: The chatbot queries the knowledge base to fetch information that is pertinent to the user's request. It searches for answers within its stored data.</a:t>
            </a:r>
          </a:p>
          <a:p>
            <a:pPr marL="572494" indent="-286247" lvl="1">
              <a:lnSpc>
                <a:spcPts val="4295"/>
              </a:lnSpc>
              <a:buFont typeface="Arial"/>
              <a:buChar char="•"/>
            </a:pPr>
            <a:r>
              <a:rPr lang="en-US" sz="2651">
                <a:solidFill>
                  <a:srgbClr val="FFFFFF"/>
                </a:solidFill>
                <a:latin typeface="Poppins Light"/>
              </a:rPr>
              <a:t>Response: After retrieval of data chatbot generates a response it can be in the form of text or documents.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4" id="4"/>
          <p:cNvSpPr txBox="true"/>
          <p:nvPr/>
        </p:nvSpPr>
        <p:spPr>
          <a:xfrm rot="0">
            <a:off x="4338661" y="1717088"/>
            <a:ext cx="9610678" cy="1141883"/>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PHASES</a:t>
            </a:r>
          </a:p>
        </p:txBody>
      </p:sp>
      <p:sp>
        <p:nvSpPr>
          <p:cNvPr name="Freeform 5" id="5"/>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10" id="10"/>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11" id="11"/>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12" id="12"/>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AutoShape 13" id="13"/>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4" id="14"/>
          <p:cNvSpPr txBox="true"/>
          <p:nvPr/>
        </p:nvSpPr>
        <p:spPr>
          <a:xfrm rot="0">
            <a:off x="9653071" y="5959424"/>
            <a:ext cx="3121512" cy="2215409"/>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BACKEND </a:t>
            </a:r>
          </a:p>
          <a:p>
            <a:pPr algn="ctr">
              <a:lnSpc>
                <a:spcPts val="2999"/>
              </a:lnSpc>
            </a:pPr>
          </a:p>
          <a:p>
            <a:pPr algn="ctr">
              <a:lnSpc>
                <a:spcPts val="2999"/>
              </a:lnSpc>
            </a:pPr>
            <a:r>
              <a:rPr lang="en-US" sz="1851">
                <a:solidFill>
                  <a:srgbClr val="FFFFFF"/>
                </a:solidFill>
                <a:latin typeface="Poppins Light"/>
              </a:rPr>
              <a:t>Developing the backend of the project.completion ans connection of databases .</a:t>
            </a:r>
          </a:p>
        </p:txBody>
      </p:sp>
      <p:sp>
        <p:nvSpPr>
          <p:cNvPr name="TextBox 15" id="15"/>
          <p:cNvSpPr txBox="true"/>
          <p:nvPr/>
        </p:nvSpPr>
        <p:spPr>
          <a:xfrm rot="60000">
            <a:off x="5875082" y="5959431"/>
            <a:ext cx="3121512" cy="2215409"/>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INTEGRATION OF API’S</a:t>
            </a:r>
          </a:p>
          <a:p>
            <a:pPr algn="ctr">
              <a:lnSpc>
                <a:spcPts val="2999"/>
              </a:lnSpc>
            </a:pPr>
          </a:p>
          <a:p>
            <a:pPr algn="ctr">
              <a:lnSpc>
                <a:spcPts val="2999"/>
              </a:lnSpc>
            </a:pPr>
            <a:r>
              <a:rPr lang="en-US" sz="1851">
                <a:solidFill>
                  <a:srgbClr val="FFFFFF"/>
                </a:solidFill>
                <a:latin typeface="Poppins Light"/>
              </a:rPr>
              <a:t>Various API’S will be integrated.</a:t>
            </a:r>
          </a:p>
          <a:p>
            <a:pPr algn="ctr">
              <a:lnSpc>
                <a:spcPts val="2999"/>
              </a:lnSpc>
            </a:pPr>
          </a:p>
          <a:p>
            <a:pPr algn="ctr">
              <a:lnSpc>
                <a:spcPts val="2999"/>
              </a:lnSpc>
            </a:pPr>
          </a:p>
        </p:txBody>
      </p:sp>
      <p:sp>
        <p:nvSpPr>
          <p:cNvPr name="AutoShape 16" id="16"/>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7" id="17"/>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18" id="18"/>
          <p:cNvSpPr txBox="true"/>
          <p:nvPr/>
        </p:nvSpPr>
        <p:spPr>
          <a:xfrm rot="0">
            <a:off x="2095597" y="5959424"/>
            <a:ext cx="3121512" cy="1844000"/>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USER INTERFACE</a:t>
            </a:r>
          </a:p>
          <a:p>
            <a:pPr algn="ctr">
              <a:lnSpc>
                <a:spcPts val="2999"/>
              </a:lnSpc>
            </a:pPr>
          </a:p>
          <a:p>
            <a:pPr algn="ctr">
              <a:lnSpc>
                <a:spcPts val="2999"/>
              </a:lnSpc>
            </a:pPr>
            <a:r>
              <a:rPr lang="en-US" sz="1851">
                <a:solidFill>
                  <a:srgbClr val="FFFFFF"/>
                </a:solidFill>
                <a:latin typeface="Poppins Light"/>
              </a:rPr>
              <a:t>Creation of user interfac</a:t>
            </a:r>
          </a:p>
          <a:p>
            <a:pPr algn="ctr">
              <a:lnSpc>
                <a:spcPts val="2999"/>
              </a:lnSpc>
            </a:pPr>
            <a:r>
              <a:rPr lang="en-US" sz="1851">
                <a:solidFill>
                  <a:srgbClr val="FFFFFF"/>
                </a:solidFill>
                <a:latin typeface="Poppins Light"/>
              </a:rPr>
              <a:t>various web pages will be created</a:t>
            </a:r>
          </a:p>
        </p:txBody>
      </p:sp>
      <p:sp>
        <p:nvSpPr>
          <p:cNvPr name="TextBox 19" id="19"/>
          <p:cNvSpPr txBox="true"/>
          <p:nvPr/>
        </p:nvSpPr>
        <p:spPr>
          <a:xfrm rot="0">
            <a:off x="13431808" y="5959424"/>
            <a:ext cx="4566511" cy="2586818"/>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rPr>
              <a:t>FUTURE ENHANCEMENTS AND TESTING</a:t>
            </a:r>
          </a:p>
          <a:p>
            <a:pPr algn="ctr">
              <a:lnSpc>
                <a:spcPts val="2999"/>
              </a:lnSpc>
            </a:pPr>
          </a:p>
          <a:p>
            <a:pPr algn="ctr">
              <a:lnSpc>
                <a:spcPts val="2999"/>
              </a:lnSpc>
            </a:pPr>
            <a:r>
              <a:rPr lang="en-US" sz="1851">
                <a:solidFill>
                  <a:srgbClr val="FFFFFF"/>
                </a:solidFill>
                <a:latin typeface="Poppins Light"/>
              </a:rPr>
              <a:t>Further testing of the project is done with future enhancements to be tested and added.</a:t>
            </a:r>
          </a:p>
          <a:p>
            <a:pPr algn="ctr">
              <a:lnSpc>
                <a:spcPts val="2999"/>
              </a:lnSpc>
            </a:pPr>
          </a:p>
          <a:p>
            <a:pPr algn="ctr">
              <a:lnSpc>
                <a:spcPts val="2999"/>
              </a:lnSpc>
            </a:pPr>
            <a:r>
              <a:rPr lang="en-US" sz="1851">
                <a:solidFill>
                  <a:srgbClr val="FFFFFF"/>
                </a:solidFill>
                <a:latin typeface="Poppins Light"/>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430984"/>
            <a:ext cx="5008330" cy="5562298"/>
          </a:xfrm>
          <a:custGeom>
            <a:avLst/>
            <a:gdLst/>
            <a:ahLst/>
            <a:cxnLst/>
            <a:rect r="r" b="b" t="t" l="l"/>
            <a:pathLst>
              <a:path h="5562298" w="5008330">
                <a:moveTo>
                  <a:pt x="0" y="0"/>
                </a:moveTo>
                <a:lnTo>
                  <a:pt x="5008330" y="0"/>
                </a:lnTo>
                <a:lnTo>
                  <a:pt x="5008330" y="5562298"/>
                </a:lnTo>
                <a:lnTo>
                  <a:pt x="0" y="5562298"/>
                </a:lnTo>
                <a:lnTo>
                  <a:pt x="0" y="0"/>
                </a:lnTo>
                <a:close/>
              </a:path>
            </a:pathLst>
          </a:custGeom>
          <a:blipFill>
            <a:blip r:embed="rId2"/>
            <a:stretch>
              <a:fillRect l="-5024" t="-2562" r="-4921" b="0"/>
            </a:stretch>
          </a:blipFill>
        </p:spPr>
      </p:sp>
      <p:sp>
        <p:nvSpPr>
          <p:cNvPr name="Freeform 3" id="3"/>
          <p:cNvSpPr/>
          <p:nvPr/>
        </p:nvSpPr>
        <p:spPr>
          <a:xfrm flipH="false" flipV="false" rot="0">
            <a:off x="7093649" y="2339488"/>
            <a:ext cx="3994793" cy="5608024"/>
          </a:xfrm>
          <a:custGeom>
            <a:avLst/>
            <a:gdLst/>
            <a:ahLst/>
            <a:cxnLst/>
            <a:rect r="r" b="b" t="t" l="l"/>
            <a:pathLst>
              <a:path h="5608024" w="3994793">
                <a:moveTo>
                  <a:pt x="0" y="0"/>
                </a:moveTo>
                <a:lnTo>
                  <a:pt x="3994792" y="0"/>
                </a:lnTo>
                <a:lnTo>
                  <a:pt x="3994792" y="5608024"/>
                </a:lnTo>
                <a:lnTo>
                  <a:pt x="0" y="5608024"/>
                </a:lnTo>
                <a:lnTo>
                  <a:pt x="0" y="0"/>
                </a:lnTo>
                <a:close/>
              </a:path>
            </a:pathLst>
          </a:custGeom>
          <a:blipFill>
            <a:blip r:embed="rId3"/>
            <a:stretch>
              <a:fillRect l="-198980" t="-11993" r="0" b="0"/>
            </a:stretch>
          </a:blipFill>
        </p:spPr>
      </p:sp>
      <p:sp>
        <p:nvSpPr>
          <p:cNvPr name="Freeform 4" id="4"/>
          <p:cNvSpPr/>
          <p:nvPr/>
        </p:nvSpPr>
        <p:spPr>
          <a:xfrm flipH="false" flipV="false" rot="0">
            <a:off x="12254814" y="-813271"/>
            <a:ext cx="10008973" cy="8229600"/>
          </a:xfrm>
          <a:custGeom>
            <a:avLst/>
            <a:gdLst/>
            <a:ahLst/>
            <a:cxnLst/>
            <a:rect r="r" b="b" t="t" l="l"/>
            <a:pathLst>
              <a:path h="8229600" w="10008973">
                <a:moveTo>
                  <a:pt x="0" y="0"/>
                </a:moveTo>
                <a:lnTo>
                  <a:pt x="10008972" y="0"/>
                </a:lnTo>
                <a:lnTo>
                  <a:pt x="10008972"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2145060" y="2430984"/>
            <a:ext cx="4842343" cy="5425031"/>
          </a:xfrm>
          <a:custGeom>
            <a:avLst/>
            <a:gdLst/>
            <a:ahLst/>
            <a:cxnLst/>
            <a:rect r="r" b="b" t="t" l="l"/>
            <a:pathLst>
              <a:path h="5425031" w="4842343">
                <a:moveTo>
                  <a:pt x="0" y="0"/>
                </a:moveTo>
                <a:lnTo>
                  <a:pt x="4842343" y="0"/>
                </a:lnTo>
                <a:lnTo>
                  <a:pt x="4842343" y="5425032"/>
                </a:lnTo>
                <a:lnTo>
                  <a:pt x="0" y="5425032"/>
                </a:lnTo>
                <a:lnTo>
                  <a:pt x="0" y="0"/>
                </a:lnTo>
                <a:close/>
              </a:path>
            </a:pathLst>
          </a:custGeom>
          <a:blipFill>
            <a:blip r:embed="rId5"/>
            <a:stretch>
              <a:fillRect l="0" t="0" r="0" b="0"/>
            </a:stretch>
          </a:blipFill>
        </p:spPr>
      </p:sp>
      <p:sp>
        <p:nvSpPr>
          <p:cNvPr name="TextBox 6" id="6"/>
          <p:cNvSpPr txBox="true"/>
          <p:nvPr/>
        </p:nvSpPr>
        <p:spPr>
          <a:xfrm rot="0">
            <a:off x="7502316" y="537572"/>
            <a:ext cx="3283369" cy="887007"/>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Prototype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DAFxIlJd8po</dc:identifier>
  <dcterms:modified xsi:type="dcterms:W3CDTF">2011-08-01T06:04:30Z</dcterms:modified>
  <cp:revision>1</cp:revision>
  <dc:title>Educational Chatbot</dc:title>
</cp:coreProperties>
</file>